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ora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Lora SemiBold"/>
      <p:regular r:id="rId34"/>
      <p:bold r:id="rId35"/>
      <p:italic r:id="rId36"/>
      <p:boldItalic r:id="rId37"/>
    </p:embeddedFont>
    <p:embeddedFont>
      <p:font typeface="Lor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italic.fntdata"/><Relationship Id="rId20" Type="http://schemas.openxmlformats.org/officeDocument/2006/relationships/slide" Target="slides/slide15.xml"/><Relationship Id="rId41" Type="http://schemas.openxmlformats.org/officeDocument/2006/relationships/font" Target="fonts/Lora-boldItalic.fntdata"/><Relationship Id="rId22" Type="http://schemas.openxmlformats.org/officeDocument/2006/relationships/font" Target="fonts/LoraMedium-regular.fntdata"/><Relationship Id="rId21" Type="http://schemas.openxmlformats.org/officeDocument/2006/relationships/slide" Target="slides/slide16.xml"/><Relationship Id="rId24" Type="http://schemas.openxmlformats.org/officeDocument/2006/relationships/font" Target="fonts/LoraMedium-italic.fntdata"/><Relationship Id="rId23" Type="http://schemas.openxmlformats.org/officeDocument/2006/relationships/font" Target="fonts/Lora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Lora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LoraSemiBold-bold.fntdata"/><Relationship Id="rId12" Type="http://schemas.openxmlformats.org/officeDocument/2006/relationships/slide" Target="slides/slide7.xml"/><Relationship Id="rId34" Type="http://schemas.openxmlformats.org/officeDocument/2006/relationships/font" Target="fonts/Lor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Lor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Lora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Lora-bold.fntdata"/><Relationship Id="rId16" Type="http://schemas.openxmlformats.org/officeDocument/2006/relationships/slide" Target="slides/slide11.xml"/><Relationship Id="rId38" Type="http://schemas.openxmlformats.org/officeDocument/2006/relationships/font" Target="fonts/Lor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261555e4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261555e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261555e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261555e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261555e4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261555e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261555e4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261555e4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261555e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261555e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261555e4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261555e4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261555e4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261555e4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261555e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261555e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261555e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261555e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261555e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261555e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261555e4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261555e4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34800" y="1654525"/>
            <a:ext cx="560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ra Medium"/>
                <a:ea typeface="Lora Medium"/>
                <a:cs typeface="Lora Medium"/>
                <a:sym typeface="Lora Medium"/>
              </a:rPr>
              <a:t>KEY INSIGHTS AND RECOMMENDATIONS</a:t>
            </a:r>
            <a:endParaRPr sz="37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145575" y="1472375"/>
            <a:ext cx="3023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F0FF"/>
                </a:solidFill>
                <a:latin typeface="Lora Medium"/>
                <a:ea typeface="Lora Medium"/>
                <a:cs typeface="Lora Medium"/>
                <a:sym typeface="Lora Medium"/>
              </a:rPr>
              <a:t>Mega Mart Data Analysis</a:t>
            </a:r>
            <a:endParaRPr sz="1300">
              <a:solidFill>
                <a:srgbClr val="D9F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/>
        </p:nvSpPr>
        <p:spPr>
          <a:xfrm>
            <a:off x="980850" y="886875"/>
            <a:ext cx="68073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Insight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A small percentage of customers (the top 10%) contribute to over 50% of total sales, indicating a strong reliance on high-value customers.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Data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Repeat customers are twice as likely to respond to promotional offers than first-time buyers, especially in the web channel.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Implication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High-value and repeat customers are driving revenue, highlighting the importance of customer retention strategies.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1056975" y="-39954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4. Customer Behavior</a:t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00" y="902725"/>
            <a:ext cx="81248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3275300" y="3810325"/>
            <a:ext cx="3371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Customer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demographic distribution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b="26873" l="0" r="0" t="0"/>
          <a:stretch/>
        </p:blipFill>
        <p:spPr>
          <a:xfrm>
            <a:off x="3098000" y="43500"/>
            <a:ext cx="2948000" cy="43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886450" y="4474600"/>
            <a:ext cx="3371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Customer wise </a:t>
            </a: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average</a:t>
            </a: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purchase frequency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004200" y="4735300"/>
            <a:ext cx="2229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(1 of 98922) pages</a:t>
            </a:r>
            <a:endParaRPr i="1"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/>
        </p:nvSpPr>
        <p:spPr>
          <a:xfrm>
            <a:off x="980850" y="886875"/>
            <a:ext cx="6807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Insight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The top 20% of products contribute to 80% of sales, while the remaining 80% of products contribute relatively little to overall revenue.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Data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This distribution shows a strong concentration of revenue among a small subset of high-performing products.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Implication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Focusing resources on promoting these top products will yield better results.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056925" y="-3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5. Product Performance</a:t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25" y="0"/>
            <a:ext cx="7204025" cy="46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3288800" y="4641225"/>
            <a:ext cx="3371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Top 10 product sales wise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2468550" y="132750"/>
            <a:ext cx="4206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Lora"/>
                <a:ea typeface="Lora"/>
                <a:cs typeface="Lora"/>
                <a:sym typeface="Lora"/>
              </a:rPr>
              <a:t>Recommendations</a:t>
            </a:r>
            <a:endParaRPr b="1" sz="2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1163525" y="924300"/>
            <a:ext cx="54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1. Invest in E-commerce Infrastructure</a:t>
            </a:r>
            <a:endParaRPr sz="18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1128125" y="1494600"/>
            <a:ext cx="51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2. Focus on High-ROI Promotional Channels</a:t>
            </a:r>
            <a:endParaRPr sz="18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1133000" y="2044425"/>
            <a:ext cx="63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3. Launch Loyalty Programs for High-Value Customers</a:t>
            </a:r>
            <a:endParaRPr/>
          </a:p>
        </p:txBody>
      </p:sp>
      <p:sp>
        <p:nvSpPr>
          <p:cNvPr id="325" name="Google Shape;325;p31"/>
          <p:cNvSpPr txBox="1"/>
          <p:nvPr/>
        </p:nvSpPr>
        <p:spPr>
          <a:xfrm>
            <a:off x="1128125" y="2571750"/>
            <a:ext cx="48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4. Optimize Inventory Based on Demand</a:t>
            </a:r>
            <a:endParaRPr sz="18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123650" y="3154075"/>
            <a:ext cx="67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5. Expand Digital Marketing in Underperforming Regions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/>
        </p:nvSpPr>
        <p:spPr>
          <a:xfrm>
            <a:off x="1282500" y="1548625"/>
            <a:ext cx="65790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 Thank you</a:t>
            </a:r>
            <a:endParaRPr b="1" i="1" sz="9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2231400" y="1007774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1. Sales by Product Category</a:t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2231400" y="1765783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2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. 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Channel Performance</a:t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231400" y="2522425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3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. 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Promotion Effectiveness</a:t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2231400" y="3212146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4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. </a:t>
            </a: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Customer Behavior</a:t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231400" y="4037072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5. Product Performance</a:t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22425" y="515475"/>
            <a:ext cx="5328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82C7A5"/>
                </a:solidFill>
                <a:latin typeface="Lora Medium"/>
                <a:ea typeface="Lora Medium"/>
                <a:cs typeface="Lora Medium"/>
                <a:sym typeface="Lora Medium"/>
              </a:rPr>
              <a:t>Major category for key insight and recommendations</a:t>
            </a:r>
            <a:endParaRPr sz="1500">
              <a:solidFill>
                <a:srgbClr val="82C7A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/>
        </p:nvSpPr>
        <p:spPr>
          <a:xfrm>
            <a:off x="1002600" y="0"/>
            <a:ext cx="6611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1. Sales by Product Category</a:t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931800" y="732925"/>
            <a:ext cx="67530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Insight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Certain product categories, such as electronics, shoes and music, consistently generate the highest revenue across all sales channels (web, store, and catalog).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Data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Music account for 30% of total sales, followed by shoes at 25%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Implications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These high-performing categories are driving a significant portion of revenue, and their continued success is essential for overall business growth</a:t>
            </a:r>
            <a:r>
              <a:rPr lang="en-GB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b="0" l="0" r="0" t="1922"/>
          <a:stretch/>
        </p:blipFill>
        <p:spPr>
          <a:xfrm>
            <a:off x="272000" y="508525"/>
            <a:ext cx="2609850" cy="3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828650" y="4408400"/>
            <a:ext cx="2620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Sales by Category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575" y="848350"/>
            <a:ext cx="5130899" cy="33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5493850" y="4408400"/>
            <a:ext cx="2620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Year wise sales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1046100" y="8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2. Channel Performance</a:t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980850" y="886875"/>
            <a:ext cx="6807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Insight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Web sales are steadily growing year-over-year, accounting for 30% of total sales, with an annual growth rate of 10%. Meanwhile, catalog sales are declining, contributing only 15% to total revenue.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Data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The growth of web sales shows an increasing customer preference for online shopping.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Implication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The shift in consumer behavior towards e-commerce presents an opportunity to further expand digital channels.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1315925"/>
            <a:ext cx="39338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882975" y="3068525"/>
            <a:ext cx="2805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Channel wise sales distribution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900" y="733382"/>
            <a:ext cx="4495724" cy="265486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5341575" y="3388250"/>
            <a:ext cx="28056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Channel wise sales distribution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0"/>
            <a:ext cx="86201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/>
        </p:nvSpPr>
        <p:spPr>
          <a:xfrm>
            <a:off x="2655450" y="4733925"/>
            <a:ext cx="4273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Comparison of sales growth between online and store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/>
        </p:nvSpPr>
        <p:spPr>
          <a:xfrm>
            <a:off x="980850" y="886875"/>
            <a:ext cx="6807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Insight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Promotional campaigns led to an average sales uplift of 18% across all channels, with web promotions showing the largest uplift at 25%, while catalog promotions had the lowest at 10%.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Data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Email promotions had the highest ROI of 35% on average.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 SemiBold"/>
              <a:buChar char="●"/>
            </a:pPr>
            <a:r>
              <a:rPr lang="en-GB" sz="1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Implication</a:t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Digital promotions, particularly email campaigns, are more effective than traditional catalog promotions.</a:t>
            </a:r>
            <a:r>
              <a:rPr lang="en-GB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.</a:t>
            </a:r>
            <a:endParaRPr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1078725" y="0"/>
            <a:ext cx="449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3. Promotion Effectiveness</a:t>
            </a:r>
            <a:endParaRPr sz="2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75" y="144475"/>
            <a:ext cx="7309450" cy="453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2655450" y="4733925"/>
            <a:ext cx="4273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ROI for each promotional campaign</a:t>
            </a:r>
            <a:endParaRPr i="1" sz="1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